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7" r:id="rId3"/>
    <p:sldId id="301" r:id="rId4"/>
    <p:sldId id="300" r:id="rId5"/>
    <p:sldId id="293" r:id="rId6"/>
    <p:sldId id="294" r:id="rId7"/>
    <p:sldId id="295" r:id="rId8"/>
    <p:sldId id="296" r:id="rId9"/>
    <p:sldId id="297" r:id="rId10"/>
    <p:sldId id="274" r:id="rId11"/>
    <p:sldId id="280" r:id="rId12"/>
    <p:sldId id="281" r:id="rId13"/>
    <p:sldId id="282" r:id="rId14"/>
    <p:sldId id="284" r:id="rId15"/>
    <p:sldId id="283" r:id="rId16"/>
    <p:sldId id="285" r:id="rId17"/>
    <p:sldId id="289" r:id="rId18"/>
    <p:sldId id="288" r:id="rId19"/>
    <p:sldId id="259" r:id="rId20"/>
    <p:sldId id="303" r:id="rId21"/>
    <p:sldId id="304" r:id="rId22"/>
    <p:sldId id="305" r:id="rId23"/>
    <p:sldId id="272" r:id="rId24"/>
    <p:sldId id="307" r:id="rId25"/>
    <p:sldId id="290" r:id="rId26"/>
    <p:sldId id="291" r:id="rId27"/>
    <p:sldId id="292" r:id="rId28"/>
    <p:sldId id="270" r:id="rId29"/>
    <p:sldId id="271" r:id="rId30"/>
    <p:sldId id="306" r:id="rId31"/>
    <p:sldId id="286" r:id="rId32"/>
    <p:sldId id="273" r:id="rId33"/>
    <p:sldId id="261" r:id="rId34"/>
    <p:sldId id="287" r:id="rId35"/>
    <p:sldId id="302" r:id="rId3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12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4D99-2FA6-4492-A814-965DF150DF83}" type="datetimeFigureOut">
              <a:rPr lang="he-IL" smtClean="0"/>
              <a:pPr/>
              <a:t>י"ג/תמוז/תשע"ז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7E36-384C-4363-ACCA-2FFB9B559F7B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20</a:t>
            </a:r>
            <a:r>
              <a:rPr lang="en-US" sz="5400" baseline="30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</a:t>
            </a:r>
            <a:r>
              <a:rPr lang="en-US" sz="54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Maccabiah</a:t>
            </a:r>
            <a:r>
              <a:rPr lang="en-US" sz="54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- Cycling</a:t>
            </a:r>
            <a:endParaRPr lang="he-IL" sz="54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Technical Meeting</a:t>
            </a:r>
          </a:p>
          <a:p>
            <a:r>
              <a:rPr lang="en-US" dirty="0" smtClean="0"/>
              <a:t>Friday, July 7, 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89480"/>
            <a:ext cx="3253133" cy="17363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8620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Logistics</a:t>
            </a:r>
            <a:endParaRPr lang="he-IL" sz="96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4581128"/>
            <a:ext cx="6928346" cy="504056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4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Numbers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Numbers</a:t>
            </a:r>
          </a:p>
          <a:p>
            <a:pPr lvl="1" algn="l" rtl="0"/>
            <a:r>
              <a:rPr lang="en-US" dirty="0" smtClean="0"/>
              <a:t>Time trial: 1 number on lower back (center).</a:t>
            </a:r>
          </a:p>
          <a:p>
            <a:pPr lvl="1" algn="l" rtl="0"/>
            <a:r>
              <a:rPr lang="en-US" dirty="0" smtClean="0"/>
              <a:t>Road race: 2 back numbers (right and left) </a:t>
            </a:r>
            <a:r>
              <a:rPr lang="en-GB" dirty="0" smtClean="0"/>
              <a:t>on lower back (on jersey pockets) </a:t>
            </a:r>
            <a:r>
              <a:rPr lang="en-US" dirty="0" smtClean="0"/>
              <a:t>and 1 frame number</a:t>
            </a:r>
          </a:p>
          <a:p>
            <a:pPr lvl="1" algn="l" rtl="0"/>
            <a:endParaRPr lang="en-US" dirty="0"/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4888" y="274638"/>
            <a:ext cx="8229600" cy="1143000"/>
          </a:xfrm>
        </p:spPr>
        <p:txBody>
          <a:bodyPr/>
          <a:lstStyle/>
          <a:p>
            <a:r>
              <a:rPr lang="en-US" dirty="0" smtClean="0"/>
              <a:t>	Transponder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Transponder</a:t>
            </a:r>
          </a:p>
          <a:p>
            <a:pPr lvl="1" algn="l" rtl="0"/>
            <a:r>
              <a:rPr lang="en-GB" dirty="0" smtClean="0"/>
              <a:t>Mounted </a:t>
            </a:r>
            <a:r>
              <a:rPr lang="en-US" dirty="0" smtClean="0"/>
              <a:t>on front fork</a:t>
            </a:r>
          </a:p>
          <a:p>
            <a:pPr lvl="1" algn="l" rtl="0"/>
            <a:r>
              <a:rPr lang="en-US" dirty="0" smtClean="0"/>
              <a:t>Vertically</a:t>
            </a:r>
          </a:p>
          <a:p>
            <a:pPr lvl="1" algn="l" rtl="0"/>
            <a:r>
              <a:rPr lang="en-US" u="sng" dirty="0" smtClean="0"/>
              <a:t>Lost transponder = 200 Shekel replacement fee</a:t>
            </a:r>
          </a:p>
          <a:p>
            <a:pPr algn="l" rtl="0"/>
            <a:endParaRPr lang="he-IL" dirty="0"/>
          </a:p>
        </p:txBody>
      </p:sp>
      <p:pic>
        <p:nvPicPr>
          <p:cNvPr id="1028" name="Picture 4" descr="Image result for mylaps prochip fl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1349"/>
            <a:ext cx="2358011" cy="235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YLAPS_ProChip_on_bi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71108"/>
            <a:ext cx="4517252" cy="229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34888" y="1277888"/>
            <a:ext cx="8229600" cy="1143000"/>
          </a:xfrm>
        </p:spPr>
        <p:txBody>
          <a:bodyPr/>
          <a:lstStyle/>
          <a:p>
            <a:r>
              <a:rPr lang="en-US" dirty="0" smtClean="0"/>
              <a:t>Time Trial – Warm Up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503437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10 trainers near start area for foreign teams, 8 riders = 1 trainer</a:t>
            </a:r>
          </a:p>
        </p:txBody>
      </p:sp>
      <p:pic>
        <p:nvPicPr>
          <p:cNvPr id="2050" name="Picture 2" descr="C:\Users\user\Pictures\train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8024" y="3436590"/>
            <a:ext cx="2124075" cy="2152650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45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dirty="0" smtClean="0"/>
              <a:t>Lunch provided at venues</a:t>
            </a:r>
            <a:endParaRPr lang="he-IL" dirty="0" smtClean="0"/>
          </a:p>
          <a:p>
            <a:pPr algn="l" rtl="0"/>
            <a:r>
              <a:rPr lang="en-GB" dirty="0" smtClean="0"/>
              <a:t>10 minute walk/ride from venue to start/finish</a:t>
            </a:r>
          </a:p>
          <a:p>
            <a:pPr algn="l" rtl="0"/>
            <a:r>
              <a:rPr lang="en-GB" dirty="0" smtClean="0"/>
              <a:t>Medals Ceremony at 11:40 at cycling museum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068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8620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Sporting Aspects</a:t>
            </a:r>
            <a:endParaRPr lang="he-IL" sz="96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4581128"/>
            <a:ext cx="6928346" cy="504056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5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8984" y="274638"/>
            <a:ext cx="8229600" cy="1143000"/>
          </a:xfrm>
        </p:spPr>
        <p:txBody>
          <a:bodyPr/>
          <a:lstStyle/>
          <a:p>
            <a:r>
              <a:rPr lang="en-US" dirty="0" smtClean="0"/>
              <a:t>Categories and Numbers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Separate number series and color for each category:</a:t>
            </a:r>
          </a:p>
          <a:p>
            <a:pPr algn="l" rtl="0"/>
            <a:endParaRPr lang="en-US" dirty="0" smtClean="0"/>
          </a:p>
          <a:p>
            <a:pPr lvl="1" algn="l" rtl="0"/>
            <a:endParaRPr lang="he-IL" dirty="0" smtClean="0"/>
          </a:p>
          <a:p>
            <a:pPr lvl="1" algn="l" rtl="0"/>
            <a:endParaRPr lang="he-IL" dirty="0"/>
          </a:p>
        </p:txBody>
      </p:sp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42517"/>
              </p:ext>
            </p:extLst>
          </p:nvPr>
        </p:nvGraphicFramePr>
        <p:xfrm>
          <a:off x="1500166" y="2960960"/>
          <a:ext cx="6096000" cy="37084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Background color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Number Series</a:t>
                      </a:r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/>
                        <a:t>Age Group</a:t>
                      </a:r>
                      <a:endParaRPr lang="he-I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White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1-30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Men 19-29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Blue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81-99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Men 17-18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300 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Men 30+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Yellow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Men 40+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Grey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Men 50+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Brown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600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Men 60+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Pink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101-120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Women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17-29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Green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300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Women 30-49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Grey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GB" dirty="0" smtClean="0">
                          <a:solidFill>
                            <a:schemeClr val="tx1"/>
                          </a:solidFill>
                        </a:rPr>
                        <a:t>500</a:t>
                      </a:r>
                      <a:r>
                        <a:rPr lang="en-GB" baseline="0" dirty="0" smtClean="0">
                          <a:solidFill>
                            <a:schemeClr val="tx1"/>
                          </a:solidFill>
                        </a:rPr>
                        <a:t> 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Women 50+</a:t>
                      </a:r>
                      <a:endParaRPr lang="he-I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1143000"/>
          </a:xfrm>
        </p:spPr>
        <p:txBody>
          <a:bodyPr/>
          <a:lstStyle/>
          <a:p>
            <a:r>
              <a:rPr lang="en-US" dirty="0" smtClean="0"/>
              <a:t>Time Trial Course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Venue: Cycling Museum, </a:t>
            </a:r>
            <a:r>
              <a:rPr lang="en-US" dirty="0" err="1" smtClean="0"/>
              <a:t>Herev</a:t>
            </a:r>
            <a:r>
              <a:rPr lang="en-US" dirty="0" smtClean="0"/>
              <a:t> </a:t>
            </a:r>
            <a:r>
              <a:rPr lang="en-US" dirty="0" err="1" smtClean="0"/>
              <a:t>Leet</a:t>
            </a:r>
            <a:endParaRPr lang="en-US" dirty="0" smtClean="0"/>
          </a:p>
          <a:p>
            <a:pPr algn="l" rtl="0"/>
            <a:r>
              <a:rPr lang="en-US" dirty="0" smtClean="0"/>
              <a:t>Course: 21 km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84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191" y="260648"/>
            <a:ext cx="8665617" cy="1586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861" y="2348880"/>
            <a:ext cx="5248275" cy="4162425"/>
          </a:xfrm>
          <a:prstGeom prst="rect">
            <a:avLst/>
          </a:prstGeom>
        </p:spPr>
      </p:pic>
      <p:sp>
        <p:nvSpPr>
          <p:cNvPr id="8" name="Curved Right Arrow 7"/>
          <p:cNvSpPr/>
          <p:nvPr/>
        </p:nvSpPr>
        <p:spPr>
          <a:xfrm>
            <a:off x="755576" y="692696"/>
            <a:ext cx="288032" cy="57606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 rot="10800000">
            <a:off x="7596336" y="278443"/>
            <a:ext cx="874440" cy="53265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endParaRPr lang="en-GB" dirty="0"/>
          </a:p>
        </p:txBody>
      </p:sp>
      <p:sp>
        <p:nvSpPr>
          <p:cNvPr id="9" name="Bent Arrow 8"/>
          <p:cNvSpPr/>
          <p:nvPr/>
        </p:nvSpPr>
        <p:spPr>
          <a:xfrm>
            <a:off x="3059832" y="980728"/>
            <a:ext cx="216024" cy="2146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2" y="5733256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Cycling Museum, </a:t>
            </a:r>
            <a:r>
              <a:rPr lang="en-GB" dirty="0" err="1" smtClean="0"/>
              <a:t>Herev</a:t>
            </a:r>
            <a:r>
              <a:rPr lang="en-GB" dirty="0" smtClean="0"/>
              <a:t> </a:t>
            </a:r>
            <a:r>
              <a:rPr lang="en-GB" dirty="0" err="1" smtClean="0"/>
              <a:t>Leet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4571998" y="4430092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GB" dirty="0" smtClean="0"/>
              <a:t>Start/Finish</a:t>
            </a:r>
            <a:endParaRPr lang="en-GB" dirty="0"/>
          </a:p>
        </p:txBody>
      </p:sp>
      <p:sp>
        <p:nvSpPr>
          <p:cNvPr id="15" name="Bent Arrow 14"/>
          <p:cNvSpPr/>
          <p:nvPr/>
        </p:nvSpPr>
        <p:spPr>
          <a:xfrm rot="6694957">
            <a:off x="2649344" y="845395"/>
            <a:ext cx="261064" cy="2755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6694957">
            <a:off x="4761601" y="3189039"/>
            <a:ext cx="261064" cy="27551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Bent Arrow 19"/>
          <p:cNvSpPr/>
          <p:nvPr/>
        </p:nvSpPr>
        <p:spPr>
          <a:xfrm>
            <a:off x="5256467" y="3575796"/>
            <a:ext cx="216024" cy="21463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Left Arrow 2"/>
          <p:cNvSpPr/>
          <p:nvPr/>
        </p:nvSpPr>
        <p:spPr>
          <a:xfrm rot="961018">
            <a:off x="5240706" y="2822975"/>
            <a:ext cx="266707" cy="2049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Left Arrow 15"/>
          <p:cNvSpPr/>
          <p:nvPr/>
        </p:nvSpPr>
        <p:spPr>
          <a:xfrm rot="961018">
            <a:off x="3070847" y="492297"/>
            <a:ext cx="266707" cy="2049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61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10952" y="274638"/>
            <a:ext cx="8229600" cy="1143000"/>
          </a:xfrm>
        </p:spPr>
        <p:txBody>
          <a:bodyPr/>
          <a:lstStyle/>
          <a:p>
            <a:r>
              <a:rPr lang="en-US" dirty="0" smtClean="0"/>
              <a:t>Time trial regulations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927373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Time trial bikes – must be UCI legal to win a medal. Result counts toward </a:t>
            </a:r>
            <a:r>
              <a:rPr lang="en-US" dirty="0" err="1" smtClean="0"/>
              <a:t>Maccabiman</a:t>
            </a:r>
            <a:r>
              <a:rPr lang="en-US" dirty="0" smtClean="0"/>
              <a:t> competition and team competition anyway.</a:t>
            </a:r>
          </a:p>
          <a:p>
            <a:pPr lvl="1" algn="l" rtl="0">
              <a:buNone/>
            </a:pPr>
            <a:endParaRPr lang="en-US" dirty="0" smtClean="0"/>
          </a:p>
          <a:p>
            <a:pPr lvl="1" algn="l" rtl="0"/>
            <a:endParaRPr lang="en-US" dirty="0" smtClean="0"/>
          </a:p>
          <a:p>
            <a:pPr lvl="1" algn="l" rtl="0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617937"/>
            <a:ext cx="37052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974554"/>
            <a:ext cx="30956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701824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Agenda</a:t>
            </a:r>
            <a:endParaRPr lang="he-IL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2113376"/>
            <a:ext cx="8440514" cy="4339960"/>
          </a:xfrm>
        </p:spPr>
        <p:txBody>
          <a:bodyPr>
            <a:normAutofit fontScale="47500" lnSpcReduction="20000"/>
          </a:bodyPr>
          <a:lstStyle/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Roll Call, presentation of officials</a:t>
            </a:r>
            <a:endParaRPr lang="he-IL" sz="6700" dirty="0" smtClean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</a:t>
            </a:r>
            <a:r>
              <a:rPr lang="en-GB" sz="6700" dirty="0" err="1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reetings</a:t>
            </a:r>
            <a:r>
              <a:rPr lang="en-GB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from Israel Cycling Federation</a:t>
            </a:r>
            <a:endParaRPr lang="en-US" sz="6700" dirty="0" smtClean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Time Table</a:t>
            </a:r>
          </a:p>
          <a:p>
            <a:pPr algn="l" rtl="0"/>
            <a:r>
              <a:rPr lang="en-US" sz="6700" dirty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Safety Aspects</a:t>
            </a:r>
          </a:p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Logistical Aspects</a:t>
            </a:r>
          </a:p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Sporting Aspects</a:t>
            </a:r>
          </a:p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Questions</a:t>
            </a:r>
          </a:p>
          <a:p>
            <a:pPr algn="l" rtl="0"/>
            <a:r>
              <a:rPr lang="en-US" sz="67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Distribution of Identification Numbers and Transponders</a:t>
            </a:r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83768" y="274638"/>
            <a:ext cx="6336704" cy="1143000"/>
          </a:xfrm>
        </p:spPr>
        <p:txBody>
          <a:bodyPr/>
          <a:lstStyle/>
          <a:p>
            <a:pPr rtl="0"/>
            <a:r>
              <a:rPr lang="en-US" dirty="0" smtClean="0"/>
              <a:t>TT Regulations Enforced 1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92737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 smtClean="0"/>
              <a:t>Seat position – no less than 5 centimeters behind bottom bracket axis</a:t>
            </a:r>
          </a:p>
          <a:p>
            <a:pPr algn="l" rtl="0"/>
            <a:r>
              <a:rPr lang="en-US" dirty="0" smtClean="0"/>
              <a:t>Aerobar extension – maximum 75 centimeters from bottom bracket axis to furthest extension</a:t>
            </a:r>
          </a:p>
          <a:p>
            <a:pPr algn="l" rtl="0"/>
            <a:r>
              <a:rPr lang="en-US" dirty="0" smtClean="0"/>
              <a:t>Morphological exemptions</a:t>
            </a:r>
          </a:p>
          <a:p>
            <a:pPr lvl="1" algn="l" rtl="0"/>
            <a:r>
              <a:rPr lang="he-IL" dirty="0" smtClean="0"/>
              <a:t>5</a:t>
            </a:r>
            <a:r>
              <a:rPr lang="en-GB" dirty="0" smtClean="0"/>
              <a:t> cm tolerance wither in seat position or in handlebar position, but not in both</a:t>
            </a:r>
            <a:endParaRPr lang="en-US" dirty="0" smtClean="0"/>
          </a:p>
          <a:p>
            <a:pPr lvl="1" algn="l" rtl="0"/>
            <a:r>
              <a:rPr lang="en-US" dirty="0" smtClean="0"/>
              <a:t>Additional 5 cm tolerance for </a:t>
            </a:r>
            <a:r>
              <a:rPr lang="en-US" dirty="0"/>
              <a:t>r</a:t>
            </a:r>
            <a:r>
              <a:rPr lang="en-US" dirty="0" smtClean="0"/>
              <a:t>iders over 1.90 meters tall</a:t>
            </a:r>
          </a:p>
          <a:p>
            <a:pPr algn="l" rtl="0"/>
            <a:r>
              <a:rPr lang="en-US" dirty="0" smtClean="0"/>
              <a:t> No sunken wheels</a:t>
            </a:r>
          </a:p>
          <a:p>
            <a:pPr lvl="1"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lvl="1" algn="l" rtl="0"/>
            <a:endParaRPr lang="en-US" dirty="0" smtClean="0">
              <a:solidFill>
                <a:srgbClr val="FF0000"/>
              </a:solidFill>
            </a:endParaRPr>
          </a:p>
          <a:p>
            <a:pPr lvl="1" algn="l" rt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70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480720" cy="1143000"/>
          </a:xfrm>
        </p:spPr>
        <p:txBody>
          <a:bodyPr/>
          <a:lstStyle/>
          <a:p>
            <a:pPr rtl="0"/>
            <a:r>
              <a:rPr lang="en-US" dirty="0" smtClean="0"/>
              <a:t>TT Regulations Enforced 2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8596" y="1927373"/>
            <a:ext cx="8391876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Frame and handlebar profiles:</a:t>
            </a:r>
          </a:p>
          <a:p>
            <a:pPr lvl="1" algn="l" rtl="0"/>
            <a:r>
              <a:rPr lang="en-US" dirty="0" smtClean="0"/>
              <a:t>Respect the 3:1 ratio</a:t>
            </a:r>
          </a:p>
          <a:p>
            <a:pPr algn="l" rtl="0"/>
            <a:r>
              <a:rPr lang="en-US" dirty="0" smtClean="0"/>
              <a:t>No aerodynamic protectors, fuselage parts, or streamlining additions</a:t>
            </a:r>
          </a:p>
          <a:p>
            <a:pPr algn="l" rtl="0"/>
            <a:r>
              <a:rPr lang="en-US" dirty="0" smtClean="0"/>
              <a:t>Water bottles:</a:t>
            </a:r>
          </a:p>
          <a:p>
            <a:pPr lvl="1" algn="l" rtl="0"/>
            <a:r>
              <a:rPr lang="en-US" dirty="0" smtClean="0"/>
              <a:t>No handlebar bottles, no rear-of-seat bottles</a:t>
            </a:r>
          </a:p>
          <a:p>
            <a:pPr lvl="1" algn="l" rtl="0"/>
            <a:r>
              <a:rPr lang="en-US" dirty="0" smtClean="0"/>
              <a:t>Bottles only within main frame triangle</a:t>
            </a:r>
          </a:p>
          <a:p>
            <a:pPr lvl="1" algn="l" rtl="0"/>
            <a:r>
              <a:rPr lang="en-US" dirty="0" smtClean="0"/>
              <a:t>Min 4 cm. max 10 cm. cross section, 400-800 ml</a:t>
            </a:r>
          </a:p>
          <a:p>
            <a:pPr lvl="1" algn="l" rtl="0"/>
            <a:endParaRPr lang="en-US" dirty="0" smtClean="0">
              <a:solidFill>
                <a:srgbClr val="FF0000"/>
              </a:solidFill>
            </a:endParaRPr>
          </a:p>
          <a:p>
            <a:pPr lvl="1" algn="l" rtl="0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6480720" cy="1143000"/>
          </a:xfrm>
        </p:spPr>
        <p:txBody>
          <a:bodyPr/>
          <a:lstStyle/>
          <a:p>
            <a:pPr rtl="0"/>
            <a:r>
              <a:rPr lang="en-US" dirty="0" smtClean="0"/>
              <a:t>TT Regulations in pictures</a:t>
            </a:r>
            <a:endParaRPr lang="he-I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7571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16832"/>
            <a:ext cx="73437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7" y="3517032"/>
            <a:ext cx="4108983" cy="3227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865" y="1516923"/>
            <a:ext cx="6335938" cy="2992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6514"/>
            <a:ext cx="4406602" cy="3288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96150"/>
            <a:ext cx="2708920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Trial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Technical support</a:t>
            </a:r>
          </a:p>
          <a:p>
            <a:pPr lvl="1" algn="l" rtl="0"/>
            <a:r>
              <a:rPr lang="en-US" dirty="0" smtClean="0"/>
              <a:t>Before start: Trek neutral tech station near warm-up area</a:t>
            </a:r>
          </a:p>
          <a:p>
            <a:pPr lvl="1" algn="l" rtl="0"/>
            <a:r>
              <a:rPr lang="en-US" dirty="0" smtClean="0"/>
              <a:t>During race: neutral vehicle on route</a:t>
            </a:r>
          </a:p>
          <a:p>
            <a:endParaRPr lang="en-US" dirty="0" smtClean="0"/>
          </a:p>
          <a:p>
            <a:pPr algn="l" rtl="0"/>
            <a:r>
              <a:rPr lang="en-US" dirty="0" smtClean="0"/>
              <a:t>No drafting allowed!</a:t>
            </a:r>
          </a:p>
          <a:p>
            <a:pPr algn="l" rtl="0"/>
            <a:r>
              <a:rPr lang="en-US" dirty="0" smtClean="0"/>
              <a:t>No feeding allowed during time </a:t>
            </a:r>
            <a:r>
              <a:rPr lang="en-US" dirty="0" smtClean="0"/>
              <a:t>trial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</a:t>
            </a:r>
            <a:r>
              <a:rPr lang="en-US" dirty="0" smtClean="0"/>
              <a:t>Trial</a:t>
            </a:r>
            <a:br>
              <a:rPr lang="en-US" dirty="0" smtClean="0"/>
            </a:br>
            <a:r>
              <a:rPr lang="en-US" dirty="0" smtClean="0"/>
              <a:t>Team Competition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dirty="0" smtClean="0"/>
              <a:t>Accumulated time of the fastest rider from each country in four of the following six categories</a:t>
            </a:r>
          </a:p>
          <a:p>
            <a:pPr lvl="1" algn="l" rtl="0"/>
            <a:r>
              <a:rPr lang="en-US" dirty="0" smtClean="0"/>
              <a:t>Men 17-18</a:t>
            </a:r>
          </a:p>
          <a:p>
            <a:pPr lvl="1" algn="l" rtl="0"/>
            <a:r>
              <a:rPr lang="en-US" dirty="0" smtClean="0"/>
              <a:t>Men 19+</a:t>
            </a:r>
          </a:p>
          <a:p>
            <a:pPr lvl="1" algn="l" rtl="0"/>
            <a:r>
              <a:rPr lang="en-US" dirty="0" smtClean="0"/>
              <a:t>Men 30+</a:t>
            </a:r>
          </a:p>
          <a:p>
            <a:pPr lvl="1" algn="l" rtl="0"/>
            <a:r>
              <a:rPr lang="en-US" dirty="0" smtClean="0"/>
              <a:t>Men 40+</a:t>
            </a:r>
          </a:p>
          <a:p>
            <a:pPr lvl="1" algn="l" rtl="0"/>
            <a:r>
              <a:rPr lang="en-US" dirty="0" smtClean="0"/>
              <a:t>Men 50+</a:t>
            </a:r>
          </a:p>
          <a:p>
            <a:pPr lvl="1" algn="l" rtl="0"/>
            <a:r>
              <a:rPr lang="en-US" dirty="0" smtClean="0"/>
              <a:t>Men 60+</a:t>
            </a:r>
          </a:p>
          <a:p>
            <a:pPr lvl="1" algn="l" rtl="0"/>
            <a:r>
              <a:rPr lang="en-US" dirty="0" smtClean="0"/>
              <a:t>For countries represented in 5 or 6 categories, only the fastest 4 will count</a:t>
            </a:r>
          </a:p>
          <a:p>
            <a:pPr algn="l" rtl="0"/>
            <a:r>
              <a:rPr lang="en-US" dirty="0" smtClean="0"/>
              <a:t>Bicycle must be UCI compliant for rider’s result to count for the team competition</a:t>
            </a:r>
          </a:p>
          <a:p>
            <a:pPr marL="457200" lvl="1" indent="0" algn="l" rtl="0">
              <a:buNone/>
            </a:pPr>
            <a:endParaRPr lang="en-US" dirty="0" smtClean="0"/>
          </a:p>
          <a:p>
            <a:pPr marL="457200" lvl="1" indent="0" algn="l" rtl="0">
              <a:buNone/>
            </a:pP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8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Road Race Course</a:t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Venue: </a:t>
            </a:r>
            <a:r>
              <a:rPr lang="en-US" dirty="0" err="1" smtClean="0"/>
              <a:t>Modiin</a:t>
            </a:r>
            <a:r>
              <a:rPr lang="en-US" dirty="0" smtClean="0"/>
              <a:t> Bike Park</a:t>
            </a:r>
          </a:p>
          <a:p>
            <a:pPr algn="l" rtl="0"/>
            <a:r>
              <a:rPr lang="en-US" dirty="0" smtClean="0"/>
              <a:t>Lap Distance 21 km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algn="l" rtl="0"/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74638"/>
            <a:ext cx="4829175" cy="6010275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>
            <a:off x="1907704" y="738126"/>
            <a:ext cx="288032" cy="21602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9741970">
            <a:off x="1960236" y="3611223"/>
            <a:ext cx="297847" cy="29396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15317977">
            <a:off x="1216215" y="5106937"/>
            <a:ext cx="307825" cy="147712"/>
          </a:xfrm>
          <a:prstGeom prst="bentArrow">
            <a:avLst>
              <a:gd name="adj1" fmla="val 26151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11888588">
            <a:off x="4122777" y="200908"/>
            <a:ext cx="472057" cy="920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1888588">
            <a:off x="3191358" y="5711871"/>
            <a:ext cx="472057" cy="9201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rot="3607316">
            <a:off x="2430241" y="3755105"/>
            <a:ext cx="471732" cy="376570"/>
          </a:xfrm>
          <a:custGeom>
            <a:avLst/>
            <a:gdLst>
              <a:gd name="connsiteX0" fmla="*/ 0 w 764220"/>
              <a:gd name="connsiteY0" fmla="*/ 790098 h 790098"/>
              <a:gd name="connsiteX1" fmla="*/ 0 w 764220"/>
              <a:gd name="connsiteY1" fmla="*/ 429874 h 790098"/>
              <a:gd name="connsiteX2" fmla="*/ 334346 w 764220"/>
              <a:gd name="connsiteY2" fmla="*/ 95528 h 790098"/>
              <a:gd name="connsiteX3" fmla="*/ 573165 w 764220"/>
              <a:gd name="connsiteY3" fmla="*/ 95528 h 790098"/>
              <a:gd name="connsiteX4" fmla="*/ 573165 w 764220"/>
              <a:gd name="connsiteY4" fmla="*/ 0 h 790098"/>
              <a:gd name="connsiteX5" fmla="*/ 764220 w 764220"/>
              <a:gd name="connsiteY5" fmla="*/ 191055 h 790098"/>
              <a:gd name="connsiteX6" fmla="*/ 573165 w 764220"/>
              <a:gd name="connsiteY6" fmla="*/ 382110 h 790098"/>
              <a:gd name="connsiteX7" fmla="*/ 573165 w 764220"/>
              <a:gd name="connsiteY7" fmla="*/ 286583 h 790098"/>
              <a:gd name="connsiteX8" fmla="*/ 334346 w 764220"/>
              <a:gd name="connsiteY8" fmla="*/ 286583 h 790098"/>
              <a:gd name="connsiteX9" fmla="*/ 191055 w 764220"/>
              <a:gd name="connsiteY9" fmla="*/ 429874 h 790098"/>
              <a:gd name="connsiteX10" fmla="*/ 191055 w 764220"/>
              <a:gd name="connsiteY10" fmla="*/ 790098 h 790098"/>
              <a:gd name="connsiteX11" fmla="*/ 0 w 764220"/>
              <a:gd name="connsiteY11" fmla="*/ 790098 h 790098"/>
              <a:gd name="connsiteX0" fmla="*/ 914454 w 1487619"/>
              <a:gd name="connsiteY0" fmla="*/ 790098 h 790098"/>
              <a:gd name="connsiteX1" fmla="*/ 914454 w 1487619"/>
              <a:gd name="connsiteY1" fmla="*/ 429874 h 790098"/>
              <a:gd name="connsiteX2" fmla="*/ 1248800 w 1487619"/>
              <a:gd name="connsiteY2" fmla="*/ 95528 h 790098"/>
              <a:gd name="connsiteX3" fmla="*/ 1487619 w 1487619"/>
              <a:gd name="connsiteY3" fmla="*/ 95528 h 790098"/>
              <a:gd name="connsiteX4" fmla="*/ 1487619 w 1487619"/>
              <a:gd name="connsiteY4" fmla="*/ 0 h 790098"/>
              <a:gd name="connsiteX5" fmla="*/ 0 w 1487619"/>
              <a:gd name="connsiteY5" fmla="*/ 163760 h 790098"/>
              <a:gd name="connsiteX6" fmla="*/ 1487619 w 1487619"/>
              <a:gd name="connsiteY6" fmla="*/ 382110 h 790098"/>
              <a:gd name="connsiteX7" fmla="*/ 1487619 w 1487619"/>
              <a:gd name="connsiteY7" fmla="*/ 286583 h 790098"/>
              <a:gd name="connsiteX8" fmla="*/ 1248800 w 1487619"/>
              <a:gd name="connsiteY8" fmla="*/ 286583 h 790098"/>
              <a:gd name="connsiteX9" fmla="*/ 1105509 w 1487619"/>
              <a:gd name="connsiteY9" fmla="*/ 429874 h 790098"/>
              <a:gd name="connsiteX10" fmla="*/ 1105509 w 1487619"/>
              <a:gd name="connsiteY10" fmla="*/ 790098 h 790098"/>
              <a:gd name="connsiteX11" fmla="*/ 914454 w 1487619"/>
              <a:gd name="connsiteY11" fmla="*/ 790098 h 790098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487619 w 1487619"/>
              <a:gd name="connsiteY6" fmla="*/ 409412 h 817400"/>
              <a:gd name="connsiteX7" fmla="*/ 1487619 w 1487619"/>
              <a:gd name="connsiteY7" fmla="*/ 313885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1487619 w 1487619"/>
              <a:gd name="connsiteY7" fmla="*/ 313885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559571 w 1487619"/>
              <a:gd name="connsiteY7" fmla="*/ 341180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375343 w 1487619"/>
              <a:gd name="connsiteY2" fmla="*/ 81887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559571 w 1487619"/>
              <a:gd name="connsiteY7" fmla="*/ 341180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1009975 w 1344321"/>
              <a:gd name="connsiteY0" fmla="*/ 817400 h 817400"/>
              <a:gd name="connsiteX1" fmla="*/ 1009975 w 1344321"/>
              <a:gd name="connsiteY1" fmla="*/ 457176 h 817400"/>
              <a:gd name="connsiteX2" fmla="*/ 470864 w 1344321"/>
              <a:gd name="connsiteY2" fmla="*/ 81887 h 817400"/>
              <a:gd name="connsiteX3" fmla="*/ 286603 w 1344321"/>
              <a:gd name="connsiteY3" fmla="*/ 0 h 817400"/>
              <a:gd name="connsiteX4" fmla="*/ 0 w 1344321"/>
              <a:gd name="connsiteY4" fmla="*/ 40950 h 817400"/>
              <a:gd name="connsiteX5" fmla="*/ 95521 w 1344321"/>
              <a:gd name="connsiteY5" fmla="*/ 191062 h 817400"/>
              <a:gd name="connsiteX6" fmla="*/ 245659 w 1344321"/>
              <a:gd name="connsiteY6" fmla="*/ 341173 h 817400"/>
              <a:gd name="connsiteX7" fmla="*/ 655092 w 1344321"/>
              <a:gd name="connsiteY7" fmla="*/ 341180 h 817400"/>
              <a:gd name="connsiteX8" fmla="*/ 1344321 w 1344321"/>
              <a:gd name="connsiteY8" fmla="*/ 313885 h 817400"/>
              <a:gd name="connsiteX9" fmla="*/ 1201030 w 1344321"/>
              <a:gd name="connsiteY9" fmla="*/ 457176 h 817400"/>
              <a:gd name="connsiteX10" fmla="*/ 1201030 w 1344321"/>
              <a:gd name="connsiteY10" fmla="*/ 817400 h 817400"/>
              <a:gd name="connsiteX11" fmla="*/ 1009975 w 1344321"/>
              <a:gd name="connsiteY11" fmla="*/ 817400 h 817400"/>
              <a:gd name="connsiteX0" fmla="*/ 1009975 w 1201030"/>
              <a:gd name="connsiteY0" fmla="*/ 817400 h 817400"/>
              <a:gd name="connsiteX1" fmla="*/ 1009975 w 1201030"/>
              <a:gd name="connsiteY1" fmla="*/ 457176 h 817400"/>
              <a:gd name="connsiteX2" fmla="*/ 470864 w 1201030"/>
              <a:gd name="connsiteY2" fmla="*/ 81887 h 817400"/>
              <a:gd name="connsiteX3" fmla="*/ 286603 w 1201030"/>
              <a:gd name="connsiteY3" fmla="*/ 0 h 817400"/>
              <a:gd name="connsiteX4" fmla="*/ 0 w 1201030"/>
              <a:gd name="connsiteY4" fmla="*/ 40950 h 817400"/>
              <a:gd name="connsiteX5" fmla="*/ 95521 w 1201030"/>
              <a:gd name="connsiteY5" fmla="*/ 191062 h 817400"/>
              <a:gd name="connsiteX6" fmla="*/ 245659 w 1201030"/>
              <a:gd name="connsiteY6" fmla="*/ 341173 h 817400"/>
              <a:gd name="connsiteX7" fmla="*/ 655092 w 1201030"/>
              <a:gd name="connsiteY7" fmla="*/ 341180 h 817400"/>
              <a:gd name="connsiteX8" fmla="*/ 989480 w 1201030"/>
              <a:gd name="connsiteY8" fmla="*/ 136464 h 817400"/>
              <a:gd name="connsiteX9" fmla="*/ 1201030 w 1201030"/>
              <a:gd name="connsiteY9" fmla="*/ 457176 h 817400"/>
              <a:gd name="connsiteX10" fmla="*/ 1201030 w 1201030"/>
              <a:gd name="connsiteY10" fmla="*/ 817400 h 817400"/>
              <a:gd name="connsiteX11" fmla="*/ 1009975 w 1201030"/>
              <a:gd name="connsiteY11" fmla="*/ 817400 h 817400"/>
              <a:gd name="connsiteX0" fmla="*/ 1009975 w 1201030"/>
              <a:gd name="connsiteY0" fmla="*/ 817400 h 817400"/>
              <a:gd name="connsiteX1" fmla="*/ 1009975 w 1201030"/>
              <a:gd name="connsiteY1" fmla="*/ 457176 h 817400"/>
              <a:gd name="connsiteX2" fmla="*/ 470864 w 1201030"/>
              <a:gd name="connsiteY2" fmla="*/ 81887 h 817400"/>
              <a:gd name="connsiteX3" fmla="*/ 286603 w 1201030"/>
              <a:gd name="connsiteY3" fmla="*/ 0 h 817400"/>
              <a:gd name="connsiteX4" fmla="*/ 0 w 1201030"/>
              <a:gd name="connsiteY4" fmla="*/ 40950 h 817400"/>
              <a:gd name="connsiteX5" fmla="*/ 95521 w 1201030"/>
              <a:gd name="connsiteY5" fmla="*/ 191062 h 817400"/>
              <a:gd name="connsiteX6" fmla="*/ 245659 w 1201030"/>
              <a:gd name="connsiteY6" fmla="*/ 341173 h 817400"/>
              <a:gd name="connsiteX7" fmla="*/ 709683 w 1201030"/>
              <a:gd name="connsiteY7" fmla="*/ 40930 h 817400"/>
              <a:gd name="connsiteX8" fmla="*/ 989480 w 1201030"/>
              <a:gd name="connsiteY8" fmla="*/ 136464 h 817400"/>
              <a:gd name="connsiteX9" fmla="*/ 1201030 w 1201030"/>
              <a:gd name="connsiteY9" fmla="*/ 457176 h 817400"/>
              <a:gd name="connsiteX10" fmla="*/ 1201030 w 1201030"/>
              <a:gd name="connsiteY10" fmla="*/ 817400 h 817400"/>
              <a:gd name="connsiteX11" fmla="*/ 1009975 w 1201030"/>
              <a:gd name="connsiteY11" fmla="*/ 817400 h 817400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163795 h 899308"/>
              <a:gd name="connsiteX3" fmla="*/ 286603 w 1201030"/>
              <a:gd name="connsiteY3" fmla="*/ 81908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327568 h 899308"/>
              <a:gd name="connsiteX3" fmla="*/ 286603 w 1201030"/>
              <a:gd name="connsiteY3" fmla="*/ 81908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327568 h 899308"/>
              <a:gd name="connsiteX3" fmla="*/ 327547 w 1201030"/>
              <a:gd name="connsiteY3" fmla="*/ 368511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27547 w 1201030"/>
              <a:gd name="connsiteY3" fmla="*/ 395792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27281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27547 w 1201030"/>
              <a:gd name="connsiteY3" fmla="*/ 395792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300250 w 1201030"/>
              <a:gd name="connsiteY6" fmla="*/ 191054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95786 w 1201030"/>
              <a:gd name="connsiteY3" fmla="*/ 368497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300250 w 1201030"/>
              <a:gd name="connsiteY6" fmla="*/ 191054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95786 w 1201030"/>
              <a:gd name="connsiteY3" fmla="*/ 368497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218362 w 1201030"/>
              <a:gd name="connsiteY6" fmla="*/ 177406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225205 w 1201030"/>
              <a:gd name="connsiteY2" fmla="*/ 286610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218362 w 1201030"/>
              <a:gd name="connsiteY6" fmla="*/ 177406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030" h="926589">
                <a:moveTo>
                  <a:pt x="1009975" y="926589"/>
                </a:moveTo>
                <a:lnTo>
                  <a:pt x="1009975" y="566365"/>
                </a:lnTo>
                <a:cubicBezTo>
                  <a:pt x="1009975" y="381711"/>
                  <a:pt x="40551" y="286610"/>
                  <a:pt x="225205" y="286610"/>
                </a:cubicBezTo>
                <a:cubicBezTo>
                  <a:pt x="127391" y="313905"/>
                  <a:pt x="247940" y="272963"/>
                  <a:pt x="177422" y="436735"/>
                </a:cubicBezTo>
                <a:lnTo>
                  <a:pt x="0" y="150139"/>
                </a:lnTo>
                <a:lnTo>
                  <a:pt x="259294" y="0"/>
                </a:lnTo>
                <a:lnTo>
                  <a:pt x="218362" y="177406"/>
                </a:lnTo>
                <a:lnTo>
                  <a:pt x="709683" y="150119"/>
                </a:lnTo>
                <a:lnTo>
                  <a:pt x="989480" y="245653"/>
                </a:lnTo>
                <a:cubicBezTo>
                  <a:pt x="910343" y="245653"/>
                  <a:pt x="1201030" y="487228"/>
                  <a:pt x="1201030" y="566365"/>
                </a:cubicBezTo>
                <a:lnTo>
                  <a:pt x="1201030" y="926589"/>
                </a:lnTo>
                <a:lnTo>
                  <a:pt x="1009975" y="92658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Bent Arrow 11"/>
          <p:cNvSpPr/>
          <p:nvPr/>
        </p:nvSpPr>
        <p:spPr>
          <a:xfrm rot="16200000">
            <a:off x="1515896" y="331314"/>
            <a:ext cx="422411" cy="391212"/>
          </a:xfrm>
          <a:custGeom>
            <a:avLst/>
            <a:gdLst>
              <a:gd name="connsiteX0" fmla="*/ 0 w 764220"/>
              <a:gd name="connsiteY0" fmla="*/ 790098 h 790098"/>
              <a:gd name="connsiteX1" fmla="*/ 0 w 764220"/>
              <a:gd name="connsiteY1" fmla="*/ 429874 h 790098"/>
              <a:gd name="connsiteX2" fmla="*/ 334346 w 764220"/>
              <a:gd name="connsiteY2" fmla="*/ 95528 h 790098"/>
              <a:gd name="connsiteX3" fmla="*/ 573165 w 764220"/>
              <a:gd name="connsiteY3" fmla="*/ 95528 h 790098"/>
              <a:gd name="connsiteX4" fmla="*/ 573165 w 764220"/>
              <a:gd name="connsiteY4" fmla="*/ 0 h 790098"/>
              <a:gd name="connsiteX5" fmla="*/ 764220 w 764220"/>
              <a:gd name="connsiteY5" fmla="*/ 191055 h 790098"/>
              <a:gd name="connsiteX6" fmla="*/ 573165 w 764220"/>
              <a:gd name="connsiteY6" fmla="*/ 382110 h 790098"/>
              <a:gd name="connsiteX7" fmla="*/ 573165 w 764220"/>
              <a:gd name="connsiteY7" fmla="*/ 286583 h 790098"/>
              <a:gd name="connsiteX8" fmla="*/ 334346 w 764220"/>
              <a:gd name="connsiteY8" fmla="*/ 286583 h 790098"/>
              <a:gd name="connsiteX9" fmla="*/ 191055 w 764220"/>
              <a:gd name="connsiteY9" fmla="*/ 429874 h 790098"/>
              <a:gd name="connsiteX10" fmla="*/ 191055 w 764220"/>
              <a:gd name="connsiteY10" fmla="*/ 790098 h 790098"/>
              <a:gd name="connsiteX11" fmla="*/ 0 w 764220"/>
              <a:gd name="connsiteY11" fmla="*/ 790098 h 790098"/>
              <a:gd name="connsiteX0" fmla="*/ 914454 w 1487619"/>
              <a:gd name="connsiteY0" fmla="*/ 790098 h 790098"/>
              <a:gd name="connsiteX1" fmla="*/ 914454 w 1487619"/>
              <a:gd name="connsiteY1" fmla="*/ 429874 h 790098"/>
              <a:gd name="connsiteX2" fmla="*/ 1248800 w 1487619"/>
              <a:gd name="connsiteY2" fmla="*/ 95528 h 790098"/>
              <a:gd name="connsiteX3" fmla="*/ 1487619 w 1487619"/>
              <a:gd name="connsiteY3" fmla="*/ 95528 h 790098"/>
              <a:gd name="connsiteX4" fmla="*/ 1487619 w 1487619"/>
              <a:gd name="connsiteY4" fmla="*/ 0 h 790098"/>
              <a:gd name="connsiteX5" fmla="*/ 0 w 1487619"/>
              <a:gd name="connsiteY5" fmla="*/ 163760 h 790098"/>
              <a:gd name="connsiteX6" fmla="*/ 1487619 w 1487619"/>
              <a:gd name="connsiteY6" fmla="*/ 382110 h 790098"/>
              <a:gd name="connsiteX7" fmla="*/ 1487619 w 1487619"/>
              <a:gd name="connsiteY7" fmla="*/ 286583 h 790098"/>
              <a:gd name="connsiteX8" fmla="*/ 1248800 w 1487619"/>
              <a:gd name="connsiteY8" fmla="*/ 286583 h 790098"/>
              <a:gd name="connsiteX9" fmla="*/ 1105509 w 1487619"/>
              <a:gd name="connsiteY9" fmla="*/ 429874 h 790098"/>
              <a:gd name="connsiteX10" fmla="*/ 1105509 w 1487619"/>
              <a:gd name="connsiteY10" fmla="*/ 790098 h 790098"/>
              <a:gd name="connsiteX11" fmla="*/ 914454 w 1487619"/>
              <a:gd name="connsiteY11" fmla="*/ 790098 h 790098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487619 w 1487619"/>
              <a:gd name="connsiteY6" fmla="*/ 409412 h 817400"/>
              <a:gd name="connsiteX7" fmla="*/ 1487619 w 1487619"/>
              <a:gd name="connsiteY7" fmla="*/ 313885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1487619 w 1487619"/>
              <a:gd name="connsiteY7" fmla="*/ 313885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559571 w 1487619"/>
              <a:gd name="connsiteY7" fmla="*/ 341180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375343 w 1487619"/>
              <a:gd name="connsiteY2" fmla="*/ 81887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559571 w 1487619"/>
              <a:gd name="connsiteY7" fmla="*/ 341180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1009975 w 1344321"/>
              <a:gd name="connsiteY0" fmla="*/ 817400 h 817400"/>
              <a:gd name="connsiteX1" fmla="*/ 1009975 w 1344321"/>
              <a:gd name="connsiteY1" fmla="*/ 457176 h 817400"/>
              <a:gd name="connsiteX2" fmla="*/ 470864 w 1344321"/>
              <a:gd name="connsiteY2" fmla="*/ 81887 h 817400"/>
              <a:gd name="connsiteX3" fmla="*/ 286603 w 1344321"/>
              <a:gd name="connsiteY3" fmla="*/ 0 h 817400"/>
              <a:gd name="connsiteX4" fmla="*/ 0 w 1344321"/>
              <a:gd name="connsiteY4" fmla="*/ 40950 h 817400"/>
              <a:gd name="connsiteX5" fmla="*/ 95521 w 1344321"/>
              <a:gd name="connsiteY5" fmla="*/ 191062 h 817400"/>
              <a:gd name="connsiteX6" fmla="*/ 245659 w 1344321"/>
              <a:gd name="connsiteY6" fmla="*/ 341173 h 817400"/>
              <a:gd name="connsiteX7" fmla="*/ 655092 w 1344321"/>
              <a:gd name="connsiteY7" fmla="*/ 341180 h 817400"/>
              <a:gd name="connsiteX8" fmla="*/ 1344321 w 1344321"/>
              <a:gd name="connsiteY8" fmla="*/ 313885 h 817400"/>
              <a:gd name="connsiteX9" fmla="*/ 1201030 w 1344321"/>
              <a:gd name="connsiteY9" fmla="*/ 457176 h 817400"/>
              <a:gd name="connsiteX10" fmla="*/ 1201030 w 1344321"/>
              <a:gd name="connsiteY10" fmla="*/ 817400 h 817400"/>
              <a:gd name="connsiteX11" fmla="*/ 1009975 w 1344321"/>
              <a:gd name="connsiteY11" fmla="*/ 817400 h 817400"/>
              <a:gd name="connsiteX0" fmla="*/ 1009975 w 1201030"/>
              <a:gd name="connsiteY0" fmla="*/ 817400 h 817400"/>
              <a:gd name="connsiteX1" fmla="*/ 1009975 w 1201030"/>
              <a:gd name="connsiteY1" fmla="*/ 457176 h 817400"/>
              <a:gd name="connsiteX2" fmla="*/ 470864 w 1201030"/>
              <a:gd name="connsiteY2" fmla="*/ 81887 h 817400"/>
              <a:gd name="connsiteX3" fmla="*/ 286603 w 1201030"/>
              <a:gd name="connsiteY3" fmla="*/ 0 h 817400"/>
              <a:gd name="connsiteX4" fmla="*/ 0 w 1201030"/>
              <a:gd name="connsiteY4" fmla="*/ 40950 h 817400"/>
              <a:gd name="connsiteX5" fmla="*/ 95521 w 1201030"/>
              <a:gd name="connsiteY5" fmla="*/ 191062 h 817400"/>
              <a:gd name="connsiteX6" fmla="*/ 245659 w 1201030"/>
              <a:gd name="connsiteY6" fmla="*/ 341173 h 817400"/>
              <a:gd name="connsiteX7" fmla="*/ 655092 w 1201030"/>
              <a:gd name="connsiteY7" fmla="*/ 341180 h 817400"/>
              <a:gd name="connsiteX8" fmla="*/ 989480 w 1201030"/>
              <a:gd name="connsiteY8" fmla="*/ 136464 h 817400"/>
              <a:gd name="connsiteX9" fmla="*/ 1201030 w 1201030"/>
              <a:gd name="connsiteY9" fmla="*/ 457176 h 817400"/>
              <a:gd name="connsiteX10" fmla="*/ 1201030 w 1201030"/>
              <a:gd name="connsiteY10" fmla="*/ 817400 h 817400"/>
              <a:gd name="connsiteX11" fmla="*/ 1009975 w 1201030"/>
              <a:gd name="connsiteY11" fmla="*/ 817400 h 817400"/>
              <a:gd name="connsiteX0" fmla="*/ 1009975 w 1201030"/>
              <a:gd name="connsiteY0" fmla="*/ 817400 h 817400"/>
              <a:gd name="connsiteX1" fmla="*/ 1009975 w 1201030"/>
              <a:gd name="connsiteY1" fmla="*/ 457176 h 817400"/>
              <a:gd name="connsiteX2" fmla="*/ 470864 w 1201030"/>
              <a:gd name="connsiteY2" fmla="*/ 81887 h 817400"/>
              <a:gd name="connsiteX3" fmla="*/ 286603 w 1201030"/>
              <a:gd name="connsiteY3" fmla="*/ 0 h 817400"/>
              <a:gd name="connsiteX4" fmla="*/ 0 w 1201030"/>
              <a:gd name="connsiteY4" fmla="*/ 40950 h 817400"/>
              <a:gd name="connsiteX5" fmla="*/ 95521 w 1201030"/>
              <a:gd name="connsiteY5" fmla="*/ 191062 h 817400"/>
              <a:gd name="connsiteX6" fmla="*/ 245659 w 1201030"/>
              <a:gd name="connsiteY6" fmla="*/ 341173 h 817400"/>
              <a:gd name="connsiteX7" fmla="*/ 709683 w 1201030"/>
              <a:gd name="connsiteY7" fmla="*/ 40930 h 817400"/>
              <a:gd name="connsiteX8" fmla="*/ 989480 w 1201030"/>
              <a:gd name="connsiteY8" fmla="*/ 136464 h 817400"/>
              <a:gd name="connsiteX9" fmla="*/ 1201030 w 1201030"/>
              <a:gd name="connsiteY9" fmla="*/ 457176 h 817400"/>
              <a:gd name="connsiteX10" fmla="*/ 1201030 w 1201030"/>
              <a:gd name="connsiteY10" fmla="*/ 817400 h 817400"/>
              <a:gd name="connsiteX11" fmla="*/ 1009975 w 1201030"/>
              <a:gd name="connsiteY11" fmla="*/ 817400 h 817400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163795 h 899308"/>
              <a:gd name="connsiteX3" fmla="*/ 286603 w 1201030"/>
              <a:gd name="connsiteY3" fmla="*/ 81908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327568 h 899308"/>
              <a:gd name="connsiteX3" fmla="*/ 286603 w 1201030"/>
              <a:gd name="connsiteY3" fmla="*/ 81908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327568 h 899308"/>
              <a:gd name="connsiteX3" fmla="*/ 327547 w 1201030"/>
              <a:gd name="connsiteY3" fmla="*/ 368511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27547 w 1201030"/>
              <a:gd name="connsiteY3" fmla="*/ 395792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27281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27547 w 1201030"/>
              <a:gd name="connsiteY3" fmla="*/ 395792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300250 w 1201030"/>
              <a:gd name="connsiteY6" fmla="*/ 191054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95786 w 1201030"/>
              <a:gd name="connsiteY3" fmla="*/ 368497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300250 w 1201030"/>
              <a:gd name="connsiteY6" fmla="*/ 191054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95786 w 1201030"/>
              <a:gd name="connsiteY3" fmla="*/ 368497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218362 w 1201030"/>
              <a:gd name="connsiteY6" fmla="*/ 177406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225205 w 1201030"/>
              <a:gd name="connsiteY2" fmla="*/ 286610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218362 w 1201030"/>
              <a:gd name="connsiteY6" fmla="*/ 177406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030" h="926589">
                <a:moveTo>
                  <a:pt x="1009975" y="926589"/>
                </a:moveTo>
                <a:lnTo>
                  <a:pt x="1009975" y="566365"/>
                </a:lnTo>
                <a:cubicBezTo>
                  <a:pt x="1009975" y="381711"/>
                  <a:pt x="40551" y="286610"/>
                  <a:pt x="225205" y="286610"/>
                </a:cubicBezTo>
                <a:cubicBezTo>
                  <a:pt x="127391" y="313905"/>
                  <a:pt x="247940" y="272963"/>
                  <a:pt x="177422" y="436735"/>
                </a:cubicBezTo>
                <a:lnTo>
                  <a:pt x="0" y="150139"/>
                </a:lnTo>
                <a:lnTo>
                  <a:pt x="259294" y="0"/>
                </a:lnTo>
                <a:lnTo>
                  <a:pt x="218362" y="177406"/>
                </a:lnTo>
                <a:lnTo>
                  <a:pt x="709683" y="150119"/>
                </a:lnTo>
                <a:lnTo>
                  <a:pt x="989480" y="245653"/>
                </a:lnTo>
                <a:cubicBezTo>
                  <a:pt x="910343" y="245653"/>
                  <a:pt x="1201030" y="487228"/>
                  <a:pt x="1201030" y="566365"/>
                </a:cubicBezTo>
                <a:lnTo>
                  <a:pt x="1201030" y="926589"/>
                </a:lnTo>
                <a:lnTo>
                  <a:pt x="1009975" y="92658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Bent Arrow 11"/>
          <p:cNvSpPr/>
          <p:nvPr/>
        </p:nvSpPr>
        <p:spPr>
          <a:xfrm rot="12313755">
            <a:off x="925357" y="5472962"/>
            <a:ext cx="471732" cy="376570"/>
          </a:xfrm>
          <a:custGeom>
            <a:avLst/>
            <a:gdLst>
              <a:gd name="connsiteX0" fmla="*/ 0 w 764220"/>
              <a:gd name="connsiteY0" fmla="*/ 790098 h 790098"/>
              <a:gd name="connsiteX1" fmla="*/ 0 w 764220"/>
              <a:gd name="connsiteY1" fmla="*/ 429874 h 790098"/>
              <a:gd name="connsiteX2" fmla="*/ 334346 w 764220"/>
              <a:gd name="connsiteY2" fmla="*/ 95528 h 790098"/>
              <a:gd name="connsiteX3" fmla="*/ 573165 w 764220"/>
              <a:gd name="connsiteY3" fmla="*/ 95528 h 790098"/>
              <a:gd name="connsiteX4" fmla="*/ 573165 w 764220"/>
              <a:gd name="connsiteY4" fmla="*/ 0 h 790098"/>
              <a:gd name="connsiteX5" fmla="*/ 764220 w 764220"/>
              <a:gd name="connsiteY5" fmla="*/ 191055 h 790098"/>
              <a:gd name="connsiteX6" fmla="*/ 573165 w 764220"/>
              <a:gd name="connsiteY6" fmla="*/ 382110 h 790098"/>
              <a:gd name="connsiteX7" fmla="*/ 573165 w 764220"/>
              <a:gd name="connsiteY7" fmla="*/ 286583 h 790098"/>
              <a:gd name="connsiteX8" fmla="*/ 334346 w 764220"/>
              <a:gd name="connsiteY8" fmla="*/ 286583 h 790098"/>
              <a:gd name="connsiteX9" fmla="*/ 191055 w 764220"/>
              <a:gd name="connsiteY9" fmla="*/ 429874 h 790098"/>
              <a:gd name="connsiteX10" fmla="*/ 191055 w 764220"/>
              <a:gd name="connsiteY10" fmla="*/ 790098 h 790098"/>
              <a:gd name="connsiteX11" fmla="*/ 0 w 764220"/>
              <a:gd name="connsiteY11" fmla="*/ 790098 h 790098"/>
              <a:gd name="connsiteX0" fmla="*/ 914454 w 1487619"/>
              <a:gd name="connsiteY0" fmla="*/ 790098 h 790098"/>
              <a:gd name="connsiteX1" fmla="*/ 914454 w 1487619"/>
              <a:gd name="connsiteY1" fmla="*/ 429874 h 790098"/>
              <a:gd name="connsiteX2" fmla="*/ 1248800 w 1487619"/>
              <a:gd name="connsiteY2" fmla="*/ 95528 h 790098"/>
              <a:gd name="connsiteX3" fmla="*/ 1487619 w 1487619"/>
              <a:gd name="connsiteY3" fmla="*/ 95528 h 790098"/>
              <a:gd name="connsiteX4" fmla="*/ 1487619 w 1487619"/>
              <a:gd name="connsiteY4" fmla="*/ 0 h 790098"/>
              <a:gd name="connsiteX5" fmla="*/ 0 w 1487619"/>
              <a:gd name="connsiteY5" fmla="*/ 163760 h 790098"/>
              <a:gd name="connsiteX6" fmla="*/ 1487619 w 1487619"/>
              <a:gd name="connsiteY6" fmla="*/ 382110 h 790098"/>
              <a:gd name="connsiteX7" fmla="*/ 1487619 w 1487619"/>
              <a:gd name="connsiteY7" fmla="*/ 286583 h 790098"/>
              <a:gd name="connsiteX8" fmla="*/ 1248800 w 1487619"/>
              <a:gd name="connsiteY8" fmla="*/ 286583 h 790098"/>
              <a:gd name="connsiteX9" fmla="*/ 1105509 w 1487619"/>
              <a:gd name="connsiteY9" fmla="*/ 429874 h 790098"/>
              <a:gd name="connsiteX10" fmla="*/ 1105509 w 1487619"/>
              <a:gd name="connsiteY10" fmla="*/ 790098 h 790098"/>
              <a:gd name="connsiteX11" fmla="*/ 914454 w 1487619"/>
              <a:gd name="connsiteY11" fmla="*/ 790098 h 790098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487619 w 1487619"/>
              <a:gd name="connsiteY6" fmla="*/ 409412 h 817400"/>
              <a:gd name="connsiteX7" fmla="*/ 1487619 w 1487619"/>
              <a:gd name="connsiteY7" fmla="*/ 313885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1487619 w 1487619"/>
              <a:gd name="connsiteY7" fmla="*/ 313885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1248800 w 1487619"/>
              <a:gd name="connsiteY2" fmla="*/ 122830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559571 w 1487619"/>
              <a:gd name="connsiteY7" fmla="*/ 341180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914454 w 1487619"/>
              <a:gd name="connsiteY0" fmla="*/ 817400 h 817400"/>
              <a:gd name="connsiteX1" fmla="*/ 914454 w 1487619"/>
              <a:gd name="connsiteY1" fmla="*/ 457176 h 817400"/>
              <a:gd name="connsiteX2" fmla="*/ 375343 w 1487619"/>
              <a:gd name="connsiteY2" fmla="*/ 81887 h 817400"/>
              <a:gd name="connsiteX3" fmla="*/ 191082 w 1487619"/>
              <a:gd name="connsiteY3" fmla="*/ 0 h 817400"/>
              <a:gd name="connsiteX4" fmla="*/ 1487619 w 1487619"/>
              <a:gd name="connsiteY4" fmla="*/ 27302 h 817400"/>
              <a:gd name="connsiteX5" fmla="*/ 0 w 1487619"/>
              <a:gd name="connsiteY5" fmla="*/ 191062 h 817400"/>
              <a:gd name="connsiteX6" fmla="*/ 150138 w 1487619"/>
              <a:gd name="connsiteY6" fmla="*/ 341173 h 817400"/>
              <a:gd name="connsiteX7" fmla="*/ 559571 w 1487619"/>
              <a:gd name="connsiteY7" fmla="*/ 341180 h 817400"/>
              <a:gd name="connsiteX8" fmla="*/ 1248800 w 1487619"/>
              <a:gd name="connsiteY8" fmla="*/ 313885 h 817400"/>
              <a:gd name="connsiteX9" fmla="*/ 1105509 w 1487619"/>
              <a:gd name="connsiteY9" fmla="*/ 457176 h 817400"/>
              <a:gd name="connsiteX10" fmla="*/ 1105509 w 1487619"/>
              <a:gd name="connsiteY10" fmla="*/ 817400 h 817400"/>
              <a:gd name="connsiteX11" fmla="*/ 914454 w 1487619"/>
              <a:gd name="connsiteY11" fmla="*/ 817400 h 817400"/>
              <a:gd name="connsiteX0" fmla="*/ 1009975 w 1344321"/>
              <a:gd name="connsiteY0" fmla="*/ 817400 h 817400"/>
              <a:gd name="connsiteX1" fmla="*/ 1009975 w 1344321"/>
              <a:gd name="connsiteY1" fmla="*/ 457176 h 817400"/>
              <a:gd name="connsiteX2" fmla="*/ 470864 w 1344321"/>
              <a:gd name="connsiteY2" fmla="*/ 81887 h 817400"/>
              <a:gd name="connsiteX3" fmla="*/ 286603 w 1344321"/>
              <a:gd name="connsiteY3" fmla="*/ 0 h 817400"/>
              <a:gd name="connsiteX4" fmla="*/ 0 w 1344321"/>
              <a:gd name="connsiteY4" fmla="*/ 40950 h 817400"/>
              <a:gd name="connsiteX5" fmla="*/ 95521 w 1344321"/>
              <a:gd name="connsiteY5" fmla="*/ 191062 h 817400"/>
              <a:gd name="connsiteX6" fmla="*/ 245659 w 1344321"/>
              <a:gd name="connsiteY6" fmla="*/ 341173 h 817400"/>
              <a:gd name="connsiteX7" fmla="*/ 655092 w 1344321"/>
              <a:gd name="connsiteY7" fmla="*/ 341180 h 817400"/>
              <a:gd name="connsiteX8" fmla="*/ 1344321 w 1344321"/>
              <a:gd name="connsiteY8" fmla="*/ 313885 h 817400"/>
              <a:gd name="connsiteX9" fmla="*/ 1201030 w 1344321"/>
              <a:gd name="connsiteY9" fmla="*/ 457176 h 817400"/>
              <a:gd name="connsiteX10" fmla="*/ 1201030 w 1344321"/>
              <a:gd name="connsiteY10" fmla="*/ 817400 h 817400"/>
              <a:gd name="connsiteX11" fmla="*/ 1009975 w 1344321"/>
              <a:gd name="connsiteY11" fmla="*/ 817400 h 817400"/>
              <a:gd name="connsiteX0" fmla="*/ 1009975 w 1201030"/>
              <a:gd name="connsiteY0" fmla="*/ 817400 h 817400"/>
              <a:gd name="connsiteX1" fmla="*/ 1009975 w 1201030"/>
              <a:gd name="connsiteY1" fmla="*/ 457176 h 817400"/>
              <a:gd name="connsiteX2" fmla="*/ 470864 w 1201030"/>
              <a:gd name="connsiteY2" fmla="*/ 81887 h 817400"/>
              <a:gd name="connsiteX3" fmla="*/ 286603 w 1201030"/>
              <a:gd name="connsiteY3" fmla="*/ 0 h 817400"/>
              <a:gd name="connsiteX4" fmla="*/ 0 w 1201030"/>
              <a:gd name="connsiteY4" fmla="*/ 40950 h 817400"/>
              <a:gd name="connsiteX5" fmla="*/ 95521 w 1201030"/>
              <a:gd name="connsiteY5" fmla="*/ 191062 h 817400"/>
              <a:gd name="connsiteX6" fmla="*/ 245659 w 1201030"/>
              <a:gd name="connsiteY6" fmla="*/ 341173 h 817400"/>
              <a:gd name="connsiteX7" fmla="*/ 655092 w 1201030"/>
              <a:gd name="connsiteY7" fmla="*/ 341180 h 817400"/>
              <a:gd name="connsiteX8" fmla="*/ 989480 w 1201030"/>
              <a:gd name="connsiteY8" fmla="*/ 136464 h 817400"/>
              <a:gd name="connsiteX9" fmla="*/ 1201030 w 1201030"/>
              <a:gd name="connsiteY9" fmla="*/ 457176 h 817400"/>
              <a:gd name="connsiteX10" fmla="*/ 1201030 w 1201030"/>
              <a:gd name="connsiteY10" fmla="*/ 817400 h 817400"/>
              <a:gd name="connsiteX11" fmla="*/ 1009975 w 1201030"/>
              <a:gd name="connsiteY11" fmla="*/ 817400 h 817400"/>
              <a:gd name="connsiteX0" fmla="*/ 1009975 w 1201030"/>
              <a:gd name="connsiteY0" fmla="*/ 817400 h 817400"/>
              <a:gd name="connsiteX1" fmla="*/ 1009975 w 1201030"/>
              <a:gd name="connsiteY1" fmla="*/ 457176 h 817400"/>
              <a:gd name="connsiteX2" fmla="*/ 470864 w 1201030"/>
              <a:gd name="connsiteY2" fmla="*/ 81887 h 817400"/>
              <a:gd name="connsiteX3" fmla="*/ 286603 w 1201030"/>
              <a:gd name="connsiteY3" fmla="*/ 0 h 817400"/>
              <a:gd name="connsiteX4" fmla="*/ 0 w 1201030"/>
              <a:gd name="connsiteY4" fmla="*/ 40950 h 817400"/>
              <a:gd name="connsiteX5" fmla="*/ 95521 w 1201030"/>
              <a:gd name="connsiteY5" fmla="*/ 191062 h 817400"/>
              <a:gd name="connsiteX6" fmla="*/ 245659 w 1201030"/>
              <a:gd name="connsiteY6" fmla="*/ 341173 h 817400"/>
              <a:gd name="connsiteX7" fmla="*/ 709683 w 1201030"/>
              <a:gd name="connsiteY7" fmla="*/ 40930 h 817400"/>
              <a:gd name="connsiteX8" fmla="*/ 989480 w 1201030"/>
              <a:gd name="connsiteY8" fmla="*/ 136464 h 817400"/>
              <a:gd name="connsiteX9" fmla="*/ 1201030 w 1201030"/>
              <a:gd name="connsiteY9" fmla="*/ 457176 h 817400"/>
              <a:gd name="connsiteX10" fmla="*/ 1201030 w 1201030"/>
              <a:gd name="connsiteY10" fmla="*/ 817400 h 817400"/>
              <a:gd name="connsiteX11" fmla="*/ 1009975 w 1201030"/>
              <a:gd name="connsiteY11" fmla="*/ 817400 h 817400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163795 h 899308"/>
              <a:gd name="connsiteX3" fmla="*/ 286603 w 1201030"/>
              <a:gd name="connsiteY3" fmla="*/ 81908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327568 h 899308"/>
              <a:gd name="connsiteX3" fmla="*/ 286603 w 1201030"/>
              <a:gd name="connsiteY3" fmla="*/ 81908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899308 h 899308"/>
              <a:gd name="connsiteX1" fmla="*/ 1009975 w 1201030"/>
              <a:gd name="connsiteY1" fmla="*/ 539084 h 899308"/>
              <a:gd name="connsiteX2" fmla="*/ 470864 w 1201030"/>
              <a:gd name="connsiteY2" fmla="*/ 327568 h 899308"/>
              <a:gd name="connsiteX3" fmla="*/ 327547 w 1201030"/>
              <a:gd name="connsiteY3" fmla="*/ 368511 h 899308"/>
              <a:gd name="connsiteX4" fmla="*/ 0 w 1201030"/>
              <a:gd name="connsiteY4" fmla="*/ 122858 h 899308"/>
              <a:gd name="connsiteX5" fmla="*/ 95521 w 1201030"/>
              <a:gd name="connsiteY5" fmla="*/ 272970 h 899308"/>
              <a:gd name="connsiteX6" fmla="*/ 436727 w 1201030"/>
              <a:gd name="connsiteY6" fmla="*/ 0 h 899308"/>
              <a:gd name="connsiteX7" fmla="*/ 709683 w 1201030"/>
              <a:gd name="connsiteY7" fmla="*/ 122838 h 899308"/>
              <a:gd name="connsiteX8" fmla="*/ 989480 w 1201030"/>
              <a:gd name="connsiteY8" fmla="*/ 218372 h 899308"/>
              <a:gd name="connsiteX9" fmla="*/ 1201030 w 1201030"/>
              <a:gd name="connsiteY9" fmla="*/ 539084 h 899308"/>
              <a:gd name="connsiteX10" fmla="*/ 1201030 w 1201030"/>
              <a:gd name="connsiteY10" fmla="*/ 899308 h 899308"/>
              <a:gd name="connsiteX11" fmla="*/ 1009975 w 1201030"/>
              <a:gd name="connsiteY11" fmla="*/ 899308 h 899308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27547 w 1201030"/>
              <a:gd name="connsiteY3" fmla="*/ 395792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27281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27547 w 1201030"/>
              <a:gd name="connsiteY3" fmla="*/ 395792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300250 w 1201030"/>
              <a:gd name="connsiteY6" fmla="*/ 191054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95786 w 1201030"/>
              <a:gd name="connsiteY3" fmla="*/ 368497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300250 w 1201030"/>
              <a:gd name="connsiteY6" fmla="*/ 191054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395786 w 1201030"/>
              <a:gd name="connsiteY3" fmla="*/ 368497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436727 w 1201030"/>
              <a:gd name="connsiteY6" fmla="*/ 109167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470864 w 1201030"/>
              <a:gd name="connsiteY2" fmla="*/ 354849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218362 w 1201030"/>
              <a:gd name="connsiteY6" fmla="*/ 177406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  <a:gd name="connsiteX0" fmla="*/ 1009975 w 1201030"/>
              <a:gd name="connsiteY0" fmla="*/ 926589 h 926589"/>
              <a:gd name="connsiteX1" fmla="*/ 1009975 w 1201030"/>
              <a:gd name="connsiteY1" fmla="*/ 566365 h 926589"/>
              <a:gd name="connsiteX2" fmla="*/ 225205 w 1201030"/>
              <a:gd name="connsiteY2" fmla="*/ 286610 h 926589"/>
              <a:gd name="connsiteX3" fmla="*/ 177422 w 1201030"/>
              <a:gd name="connsiteY3" fmla="*/ 436735 h 926589"/>
              <a:gd name="connsiteX4" fmla="*/ 0 w 1201030"/>
              <a:gd name="connsiteY4" fmla="*/ 150139 h 926589"/>
              <a:gd name="connsiteX5" fmla="*/ 259294 w 1201030"/>
              <a:gd name="connsiteY5" fmla="*/ 0 h 926589"/>
              <a:gd name="connsiteX6" fmla="*/ 218362 w 1201030"/>
              <a:gd name="connsiteY6" fmla="*/ 177406 h 926589"/>
              <a:gd name="connsiteX7" fmla="*/ 709683 w 1201030"/>
              <a:gd name="connsiteY7" fmla="*/ 150119 h 926589"/>
              <a:gd name="connsiteX8" fmla="*/ 989480 w 1201030"/>
              <a:gd name="connsiteY8" fmla="*/ 245653 h 926589"/>
              <a:gd name="connsiteX9" fmla="*/ 1201030 w 1201030"/>
              <a:gd name="connsiteY9" fmla="*/ 566365 h 926589"/>
              <a:gd name="connsiteX10" fmla="*/ 1201030 w 1201030"/>
              <a:gd name="connsiteY10" fmla="*/ 926589 h 926589"/>
              <a:gd name="connsiteX11" fmla="*/ 1009975 w 1201030"/>
              <a:gd name="connsiteY11" fmla="*/ 926589 h 926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01030" h="926589">
                <a:moveTo>
                  <a:pt x="1009975" y="926589"/>
                </a:moveTo>
                <a:lnTo>
                  <a:pt x="1009975" y="566365"/>
                </a:lnTo>
                <a:cubicBezTo>
                  <a:pt x="1009975" y="381711"/>
                  <a:pt x="40551" y="286610"/>
                  <a:pt x="225205" y="286610"/>
                </a:cubicBezTo>
                <a:cubicBezTo>
                  <a:pt x="127391" y="313905"/>
                  <a:pt x="247940" y="272963"/>
                  <a:pt x="177422" y="436735"/>
                </a:cubicBezTo>
                <a:lnTo>
                  <a:pt x="0" y="150139"/>
                </a:lnTo>
                <a:lnTo>
                  <a:pt x="259294" y="0"/>
                </a:lnTo>
                <a:lnTo>
                  <a:pt x="218362" y="177406"/>
                </a:lnTo>
                <a:lnTo>
                  <a:pt x="709683" y="150119"/>
                </a:lnTo>
                <a:lnTo>
                  <a:pt x="989480" y="245653"/>
                </a:lnTo>
                <a:cubicBezTo>
                  <a:pt x="910343" y="245653"/>
                  <a:pt x="1201030" y="487228"/>
                  <a:pt x="1201030" y="566365"/>
                </a:cubicBezTo>
                <a:lnTo>
                  <a:pt x="1201030" y="926589"/>
                </a:lnTo>
                <a:lnTo>
                  <a:pt x="1009975" y="926589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/ Finish and Venue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737" y="1844824"/>
            <a:ext cx="7248525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9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Race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3 pelotons starting at 2 minute intervals:</a:t>
            </a:r>
          </a:p>
          <a:p>
            <a:pPr lvl="1" algn="l" rtl="0"/>
            <a:r>
              <a:rPr lang="en-US" dirty="0" smtClean="0"/>
              <a:t>7:00 Men Elite 19+ and 17-18 5 laps</a:t>
            </a:r>
          </a:p>
          <a:p>
            <a:pPr lvl="1" algn="l" rtl="0"/>
            <a:r>
              <a:rPr lang="en-US" dirty="0" smtClean="0"/>
              <a:t>7:02 Men 30-39, 40-49, 50+ 4 laps</a:t>
            </a:r>
          </a:p>
          <a:p>
            <a:pPr lvl="1" algn="l" rtl="0"/>
            <a:r>
              <a:rPr lang="en-US" dirty="0" smtClean="0"/>
              <a:t>7:04 Women 17-29, Women 30-49, Women 50+, </a:t>
            </a:r>
            <a:r>
              <a:rPr lang="en-US" dirty="0" smtClean="0">
                <a:solidFill>
                  <a:srgbClr val="FF0000"/>
                </a:solidFill>
              </a:rPr>
              <a:t>Men 60+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3 laps</a:t>
            </a:r>
            <a:endParaRPr lang="en-US" dirty="0" smtClean="0"/>
          </a:p>
          <a:p>
            <a:pPr algn="l" rtl="0"/>
            <a:r>
              <a:rPr lang="en-US" dirty="0" smtClean="0"/>
              <a:t>Same race distance = same peloton</a:t>
            </a:r>
          </a:p>
          <a:p>
            <a:pPr algn="l" rtl="0"/>
            <a:r>
              <a:rPr lang="en-US" dirty="0" smtClean="0"/>
              <a:t>Drafting allowed only between riders racing the same distance</a:t>
            </a:r>
          </a:p>
          <a:p>
            <a:pPr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24"/>
            <a:ext cx="3275856" cy="242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 Race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Technical support: </a:t>
            </a:r>
          </a:p>
          <a:p>
            <a:pPr lvl="1" algn="l" rtl="0"/>
            <a:r>
              <a:rPr lang="en-US" dirty="0" smtClean="0"/>
              <a:t>Before start: Israel Cycling Academy</a:t>
            </a:r>
          </a:p>
          <a:p>
            <a:pPr lvl="1" algn="l" rtl="0"/>
            <a:r>
              <a:rPr lang="en-US" dirty="0" smtClean="0"/>
              <a:t>During race: from neutral support vehicles, or stationary support from delegation, excluding park</a:t>
            </a:r>
          </a:p>
          <a:p>
            <a:pPr algn="l" rtl="0"/>
            <a:r>
              <a:rPr lang="en-US" dirty="0" smtClean="0"/>
              <a:t>Stationary Feeding allowed</a:t>
            </a:r>
            <a:r>
              <a:rPr lang="he-IL" dirty="0" smtClean="0"/>
              <a:t> </a:t>
            </a:r>
            <a:r>
              <a:rPr lang="en-GB" dirty="0" smtClean="0"/>
              <a:t> in feeding zone</a:t>
            </a:r>
            <a:endParaRPr lang="en-US" dirty="0" smtClean="0"/>
          </a:p>
          <a:p>
            <a:pPr algn="l" rtl="0"/>
            <a:r>
              <a:rPr lang="en-US" dirty="0" smtClean="0"/>
              <a:t>Neutral Start on first lap until exit from </a:t>
            </a:r>
            <a:r>
              <a:rPr lang="en-US" dirty="0" err="1" smtClean="0"/>
              <a:t>Modiin</a:t>
            </a:r>
            <a:endParaRPr lang="en-US" dirty="0" smtClean="0"/>
          </a:p>
          <a:p>
            <a:pPr algn="l" rtl="0"/>
            <a:r>
              <a:rPr lang="en-US" dirty="0" smtClean="0"/>
              <a:t>Medal Ceremony after last rider finishes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3294112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The Israel Cycling Federation Welcomes the cyclists of the 20</a:t>
            </a:r>
            <a:r>
              <a:rPr lang="en-US" sz="7200" baseline="300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th</a:t>
            </a:r>
            <a:r>
              <a:rPr lang="en-US" sz="72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</a:t>
            </a:r>
            <a:r>
              <a:rPr lang="en-US" sz="7200" dirty="0" err="1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Maccabiah</a:t>
            </a:r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!</a:t>
            </a:r>
            <a:endParaRPr lang="he-IL" sz="96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4581128"/>
            <a:ext cx="6928346" cy="504056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-31541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94928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Road </a:t>
            </a:r>
            <a:r>
              <a:rPr lang="en-US" dirty="0" smtClean="0"/>
              <a:t>Race </a:t>
            </a:r>
            <a:br>
              <a:rPr lang="en-US" dirty="0" smtClean="0"/>
            </a:br>
            <a:r>
              <a:rPr lang="en-US" dirty="0" smtClean="0"/>
              <a:t>Team Competition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algn="l" rtl="0"/>
            <a:r>
              <a:rPr lang="en-GB" dirty="0" smtClean="0"/>
              <a:t>Accumulated time of best rider from each country in each of the following categories</a:t>
            </a:r>
          </a:p>
          <a:p>
            <a:pPr lvl="1" algn="l" rtl="0"/>
            <a:r>
              <a:rPr lang="en-GB" dirty="0" smtClean="0"/>
              <a:t>Men 30+</a:t>
            </a:r>
          </a:p>
          <a:p>
            <a:pPr lvl="1" algn="l" rtl="0"/>
            <a:r>
              <a:rPr lang="en-GB" dirty="0" smtClean="0"/>
              <a:t>Men 40+</a:t>
            </a:r>
          </a:p>
          <a:p>
            <a:pPr lvl="1" algn="l" rtl="0"/>
            <a:r>
              <a:rPr lang="en-GB" dirty="0" smtClean="0"/>
              <a:t>Men 50+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3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8620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General Notices</a:t>
            </a:r>
            <a:endParaRPr lang="he-IL" sz="96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4581128"/>
            <a:ext cx="6928346" cy="504056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12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TLV Bike Tour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/>
          <a:lstStyle/>
          <a:p>
            <a:pPr algn="l" rtl="0"/>
            <a:r>
              <a:rPr lang="en-GB" dirty="0" smtClean="0"/>
              <a:t>Tuesday July 11 14:00-22:00</a:t>
            </a:r>
          </a:p>
          <a:p>
            <a:pPr algn="l" rtl="0"/>
            <a:r>
              <a:rPr lang="en-GB" dirty="0"/>
              <a:t>T</a:t>
            </a:r>
            <a:r>
              <a:rPr lang="en-GB" dirty="0" smtClean="0"/>
              <a:t>ransportation from Hotel</a:t>
            </a:r>
          </a:p>
          <a:p>
            <a:pPr algn="l" rtl="0"/>
            <a:r>
              <a:rPr lang="en-GB" dirty="0" smtClean="0"/>
              <a:t>Olympic Experience Museum</a:t>
            </a:r>
          </a:p>
          <a:p>
            <a:pPr algn="l" rtl="0"/>
            <a:r>
              <a:rPr lang="en-GB" dirty="0" smtClean="0"/>
              <a:t>Guided Bike Ride</a:t>
            </a:r>
          </a:p>
          <a:p>
            <a:pPr algn="l" rtl="0"/>
            <a:r>
              <a:rPr lang="en-GB" dirty="0" smtClean="0"/>
              <a:t>Dinner and free time at TLV Port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5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98984" y="274638"/>
            <a:ext cx="8229600" cy="1143000"/>
          </a:xfrm>
        </p:spPr>
        <p:txBody>
          <a:bodyPr/>
          <a:lstStyle/>
          <a:p>
            <a:r>
              <a:rPr lang="en-US" dirty="0" smtClean="0"/>
              <a:t>Israel National Team Kit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Official M20 </a:t>
            </a:r>
            <a:r>
              <a:rPr lang="en-GB" dirty="0" smtClean="0"/>
              <a:t>and </a:t>
            </a:r>
            <a:r>
              <a:rPr lang="en-US" dirty="0" smtClean="0"/>
              <a:t>Israel National Team Cycling Kits for sale at races</a:t>
            </a:r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356992"/>
            <a:ext cx="3020823" cy="2573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75656" y="1847244"/>
            <a:ext cx="576064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000" dirty="0"/>
              <a:t>Contact info: Yarden </a:t>
            </a:r>
            <a:r>
              <a:rPr lang="en-US" sz="4000" dirty="0" err="1"/>
              <a:t>Gazit</a:t>
            </a:r>
            <a:r>
              <a:rPr lang="en-US" sz="4000" dirty="0"/>
              <a:t>, </a:t>
            </a:r>
            <a:r>
              <a:rPr lang="en-US" sz="4000" dirty="0" smtClean="0"/>
              <a:t>yarden@israelcycling.org.il </a:t>
            </a:r>
          </a:p>
          <a:p>
            <a:pPr algn="l" rtl="0"/>
            <a:r>
              <a:rPr lang="en-US" sz="4000" dirty="0" smtClean="0"/>
              <a:t>+</a:t>
            </a:r>
            <a:r>
              <a:rPr lang="en-US" sz="4000" dirty="0"/>
              <a:t>972 (0)54 7542654</a:t>
            </a:r>
          </a:p>
          <a:p>
            <a:pPr algn="l" rtl="0"/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8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15616" y="2828836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Good Luck!</a:t>
            </a:r>
            <a:endParaRPr lang="en-US" sz="96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7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701824"/>
            <a:ext cx="8229600" cy="1143000"/>
          </a:xfrm>
        </p:spPr>
        <p:txBody>
          <a:bodyPr/>
          <a:lstStyle/>
          <a:p>
            <a:r>
              <a:rPr lang="en-US" dirty="0" smtClean="0"/>
              <a:t>Time Table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2473416"/>
            <a:ext cx="7072362" cy="2971808"/>
          </a:xfrm>
        </p:spPr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S</a:t>
            </a:r>
            <a:r>
              <a:rPr lang="en-GB" b="1" dirty="0" err="1" smtClean="0"/>
              <a:t>unday</a:t>
            </a:r>
            <a:r>
              <a:rPr lang="en-GB" b="1" dirty="0" smtClean="0"/>
              <a:t> July 9 </a:t>
            </a:r>
            <a:r>
              <a:rPr lang="en-GB" dirty="0" smtClean="0"/>
              <a:t>– 6:30 – 12:00 - </a:t>
            </a:r>
            <a:r>
              <a:rPr lang="en-GB" u="sng" dirty="0" smtClean="0"/>
              <a:t>Time Trial </a:t>
            </a:r>
            <a:r>
              <a:rPr lang="en-GB" dirty="0" smtClean="0"/>
              <a:t>– Cycling Museum </a:t>
            </a:r>
            <a:r>
              <a:rPr lang="en-GB" dirty="0" err="1" smtClean="0"/>
              <a:t>Herev</a:t>
            </a:r>
            <a:r>
              <a:rPr lang="en-GB" dirty="0" smtClean="0"/>
              <a:t> </a:t>
            </a:r>
            <a:r>
              <a:rPr lang="en-GB" dirty="0" err="1" smtClean="0"/>
              <a:t>Leet</a:t>
            </a:r>
            <a:endParaRPr lang="en-GB" dirty="0" smtClean="0"/>
          </a:p>
          <a:p>
            <a:pPr algn="l" rtl="0"/>
            <a:r>
              <a:rPr lang="en-GB" b="1" dirty="0" smtClean="0"/>
              <a:t>Monday July 10 </a:t>
            </a:r>
            <a:r>
              <a:rPr lang="en-GB" dirty="0" smtClean="0"/>
              <a:t>– 7:00 – 9:00 – Training Ride – Olga</a:t>
            </a:r>
          </a:p>
          <a:p>
            <a:pPr algn="l" rtl="0"/>
            <a:r>
              <a:rPr lang="en-GB" b="1" dirty="0" smtClean="0"/>
              <a:t>Tuesday July 11 </a:t>
            </a:r>
            <a:r>
              <a:rPr lang="en-GB" dirty="0" smtClean="0"/>
              <a:t>– 14:00-22:00 – Tel Aviv Bike Tour</a:t>
            </a:r>
          </a:p>
          <a:p>
            <a:pPr algn="l" rtl="0"/>
            <a:r>
              <a:rPr lang="en-GB" b="1" dirty="0" smtClean="0"/>
              <a:t>Friday July 14 </a:t>
            </a:r>
            <a:r>
              <a:rPr lang="en-GB" dirty="0" smtClean="0"/>
              <a:t>– 7:00-11:00 – </a:t>
            </a:r>
            <a:r>
              <a:rPr lang="en-GB" u="sng" dirty="0" smtClean="0"/>
              <a:t>Road Race </a:t>
            </a:r>
            <a:r>
              <a:rPr lang="en-GB" dirty="0" smtClean="0"/>
              <a:t>– </a:t>
            </a:r>
            <a:r>
              <a:rPr lang="en-GB" dirty="0" err="1" smtClean="0"/>
              <a:t>Modiin</a:t>
            </a:r>
            <a:r>
              <a:rPr lang="en-GB" dirty="0" smtClean="0"/>
              <a:t> Bike Park </a:t>
            </a:r>
            <a:endParaRPr lang="en-US" dirty="0" smtClean="0"/>
          </a:p>
          <a:p>
            <a:pPr algn="l" rtl="0"/>
            <a:endParaRPr lang="he-I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8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28596" y="2862064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Safety</a:t>
            </a:r>
            <a:endParaRPr lang="he-IL" sz="96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idx="1"/>
          </p:nvPr>
        </p:nvSpPr>
        <p:spPr>
          <a:xfrm>
            <a:off x="595982" y="4581128"/>
            <a:ext cx="6928346" cy="504056"/>
          </a:xfrm>
        </p:spPr>
        <p:txBody>
          <a:bodyPr>
            <a:normAutofit fontScale="92500" lnSpcReduction="10000"/>
          </a:bodyPr>
          <a:lstStyle/>
          <a:p>
            <a:pPr algn="l" rtl="0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4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8800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Drink Water!</a:t>
            </a:r>
            <a:endParaRPr lang="he-IL" sz="8800" dirty="0">
              <a:solidFill>
                <a:srgbClr val="0070C0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 descr="C:\Users\user\Documents\איגוד האופניים\2013\מכביה\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1857364"/>
            <a:ext cx="2046332" cy="3990982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Roads closed to traffic, </a:t>
            </a:r>
            <a:r>
              <a:rPr lang="en-US" sz="4000" dirty="0" smtClean="0"/>
              <a:t>But,</a:t>
            </a:r>
          </a:p>
          <a:p>
            <a:pPr algn="l" rtl="0"/>
            <a:r>
              <a:rPr lang="en-US" dirty="0" smtClean="0"/>
              <a:t>Police, army, farmers, local citizens’ vehicles may be present </a:t>
            </a:r>
            <a:r>
              <a:rPr lang="en-US" sz="4000" dirty="0" smtClean="0"/>
              <a:t> </a:t>
            </a:r>
          </a:p>
          <a:p>
            <a:pPr algn="l" rtl="0"/>
            <a:r>
              <a:rPr lang="en-US" sz="4000" dirty="0" smtClean="0"/>
              <a:t>Ride on right-hand side only and watch out for dangers!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36"/>
            <a:ext cx="3275856" cy="242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81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 Trial Safety Concerns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GB" b="1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Crossing road between Cycling Museum and Start/Finish – the road is open to traffic!</a:t>
            </a:r>
          </a:p>
          <a:p>
            <a:pPr algn="l" rtl="0"/>
            <a:r>
              <a:rPr lang="en-GB" dirty="0" smtClean="0"/>
              <a:t>Riders riding out-and-back – ride on the right hand side only!</a:t>
            </a:r>
          </a:p>
          <a:p>
            <a:pPr algn="l" rtl="0"/>
            <a:r>
              <a:rPr lang="en-GB" dirty="0" smtClean="0"/>
              <a:t>2 U-Turns on course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44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Road Race Safety concerns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GB" b="1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Narrow, technical and fast Descent in Canada </a:t>
            </a:r>
            <a:r>
              <a:rPr lang="en-GB" b="1" dirty="0" err="1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Ayalon</a:t>
            </a:r>
            <a:r>
              <a:rPr lang="en-GB" b="1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Park</a:t>
            </a:r>
          </a:p>
          <a:p>
            <a:pPr algn="l" rtl="0"/>
            <a:r>
              <a:rPr lang="en-GB" b="1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Mountain bikers/ATV’s in </a:t>
            </a:r>
            <a:r>
              <a:rPr lang="en-GB" b="1" dirty="0" err="1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Ayalon</a:t>
            </a:r>
            <a:r>
              <a:rPr lang="en-GB" b="1" dirty="0" smtClean="0">
                <a:solidFill>
                  <a:srgbClr val="0070C0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 Canada Park</a:t>
            </a:r>
          </a:p>
          <a:p>
            <a:pPr algn="l" rtl="0"/>
            <a:r>
              <a:rPr lang="en-GB" dirty="0" smtClean="0"/>
              <a:t>Driveways, pedestrians, junctions, poor asphalt within </a:t>
            </a:r>
            <a:r>
              <a:rPr lang="en-GB" dirty="0" err="1" smtClean="0"/>
              <a:t>Modiin</a:t>
            </a:r>
            <a:endParaRPr lang="en-GB" dirty="0" smtClean="0"/>
          </a:p>
          <a:p>
            <a:pPr algn="l" rtl="0"/>
            <a:r>
              <a:rPr lang="en-GB" dirty="0" smtClean="0"/>
              <a:t>Out-and-back section on road no. 3 </a:t>
            </a:r>
            <a:r>
              <a:rPr lang="en-GB" smtClean="0"/>
              <a:t>separated by </a:t>
            </a:r>
            <a:r>
              <a:rPr lang="en-GB" dirty="0" smtClean="0"/>
              <a:t>cones</a:t>
            </a:r>
          </a:p>
          <a:p>
            <a:pPr algn="l" rtl="0"/>
            <a:r>
              <a:rPr lang="en-GB" dirty="0" smtClean="0"/>
              <a:t> poor asphalt on descent before entrance to </a:t>
            </a:r>
            <a:r>
              <a:rPr lang="en-GB" dirty="0" err="1" smtClean="0"/>
              <a:t>Modiin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76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841</Words>
  <Application>Microsoft Office PowerPoint</Application>
  <PresentationFormat>On-screen Show (4:3)</PresentationFormat>
  <Paragraphs>161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Narkisim</vt:lpstr>
      <vt:lpstr>Times New Roman</vt:lpstr>
      <vt:lpstr>ערכת נושא Office</vt:lpstr>
      <vt:lpstr>20th Maccabiah - Cycling</vt:lpstr>
      <vt:lpstr>Agenda</vt:lpstr>
      <vt:lpstr>The Israel Cycling Federation Welcomes the cyclists of the 20th Maccabiah!</vt:lpstr>
      <vt:lpstr>Time Table</vt:lpstr>
      <vt:lpstr>Safety</vt:lpstr>
      <vt:lpstr>PowerPoint Presentation</vt:lpstr>
      <vt:lpstr>Traffic</vt:lpstr>
      <vt:lpstr>Time Trial Safety Concerns</vt:lpstr>
      <vt:lpstr>Road Race Safety concerns</vt:lpstr>
      <vt:lpstr>Logistics</vt:lpstr>
      <vt:lpstr>Numbers</vt:lpstr>
      <vt:lpstr> Transponder</vt:lpstr>
      <vt:lpstr>Time Trial – Warm Up</vt:lpstr>
      <vt:lpstr>PowerPoint Presentation</vt:lpstr>
      <vt:lpstr>Sporting Aspects</vt:lpstr>
      <vt:lpstr>Categories and Numbers</vt:lpstr>
      <vt:lpstr>Time Trial Course</vt:lpstr>
      <vt:lpstr>PowerPoint Presentation</vt:lpstr>
      <vt:lpstr>Time trial regulations</vt:lpstr>
      <vt:lpstr>TT Regulations Enforced 1</vt:lpstr>
      <vt:lpstr>TT Regulations Enforced 2</vt:lpstr>
      <vt:lpstr>TT Regulations in pictures</vt:lpstr>
      <vt:lpstr>Time Trial</vt:lpstr>
      <vt:lpstr>Time Trial Team Competition</vt:lpstr>
      <vt:lpstr>Road Race Course </vt:lpstr>
      <vt:lpstr> </vt:lpstr>
      <vt:lpstr>Start / Finish and Venue</vt:lpstr>
      <vt:lpstr>Road Race</vt:lpstr>
      <vt:lpstr>Road Race</vt:lpstr>
      <vt:lpstr>Road Race  Team Competition</vt:lpstr>
      <vt:lpstr>General Notices</vt:lpstr>
      <vt:lpstr>TLV Bike Tour</vt:lpstr>
      <vt:lpstr>Israel National Team Kit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19th Maccabiah - Cycling</dc:title>
  <dc:creator>user</dc:creator>
  <cp:lastModifiedBy>yarden</cp:lastModifiedBy>
  <cp:revision>123</cp:revision>
  <dcterms:created xsi:type="dcterms:W3CDTF">2013-07-07T17:03:19Z</dcterms:created>
  <dcterms:modified xsi:type="dcterms:W3CDTF">2017-07-07T14:53:28Z</dcterms:modified>
</cp:coreProperties>
</file>